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Opening (~0:45). Frame the question and answer. Saved exploratory evidence only; treatment semantics and an early proxy discontinuity remain unresolved.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~1:00. Experiment 67: 2026.04.09_OPAL.0002_Weston_PC, APPL-CORE v6. Table is editable. Six recorded categories have near-balanced plant counts; treatment identity, dose units and control mapping are not established.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~1:00. Analysis metadata reports 7,794 plant-date-trait rows. Source feature geometry not independently recomputed. No timezone conversion applied.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~1:40. Figures use the existing saved source plot, including retained zeros. Share the y-axis across six label panels. Avoid interpreting label order as a dose gradient.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~1:35. Slopes/IQRs transcribed from saved robust summary: label 0 −4.03 [−40.24,18.68]; 50 +7.06 [−32.39,21.70]; 100 −13.34 [−36.20,24.55]; 200 −11.43 [−51.37,13.81]; 500 +1.60 [−19.05,29.46]; 1000 +8.18 [−29.05,40.28]. Values are descriptive and genotype-unadjusted; early proxy break further limits growth-rate interpretation.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~1:45. In paired 108 plants, median within-plant proxy change is −33,240.65 mm³ (median percentage change −68.01%), while median area change is +889.5 mm². The group medians shown here are overall observations; do not infer biomass loss.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~1:15. Paired change statistics from saved detailed exploratory analysis. Median percentage proxy change was −68.01%. Exported event status is Ok for these early rounds; QC flags are empty. Causal mechanism unknown.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~1:10. Do not overstate vendor proxy data or infer a cause. Small genotype × label cells (4–5 plants) and no genotype adjustment also constrain interpretation.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decision slide (~1:20 plus discussion). The proposed sequence does not presume that treatment effects will be found. Plant is experimental unit; report estimates, uncertainty and sensitivity analyses after verifying semantics and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Discussion. Capture owner, answer, evidence artifact and date for each item. Source documentation records that timestamp strings carry no UTC offset and full protocol/action bodies are not exported.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Backup. Saved analysis records schema validation and matching loader/view fingerprints. Inputs are in workspace sources/. Outputs here are a synthesis; source files are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0080"/>
            <a:ext cx="640080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6DD0CC"/>
                </a:solidFill>
                <a:latin typeface="Aptos"/>
              </a:defRPr>
            </a:pPr>
            <a:r>
              <a:t>RESEARCH MEETING  /  15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9875520" cy="12344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"/>
              </a:defRPr>
            </a:pPr>
            <a:r>
              <a:t>OPAL 1: growth by</a:t>
            </a:r>
            <a:br/>
            <a:r>
              <a:t>recorded label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03320"/>
            <a:ext cx="9144000" cy="10058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500" b="1">
                <a:solidFill>
                  <a:srgbClr val="D0E7E7"/>
                </a:solidFill>
                <a:latin typeface="Aptos"/>
              </a:defRPr>
            </a:pPr>
            <a:r>
              <a:t>The effect of nickel on growth is undetermined from this export.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5989320"/>
            <a:ext cx="1005840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0">
                <a:solidFill>
                  <a:srgbClr val="DCE6EC"/>
                </a:solidFill>
                <a:latin typeface="Aptos"/>
              </a:defRPr>
            </a:pPr>
            <a:r>
              <a:t>Experiment 67  •  Exploratory synthesis  •  2026-04-08 — 2026-05-07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Study design at a glance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The export supports a structured description—not confirmed dose groups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417320"/>
          <a:ext cx="1092708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1097280"/>
                <a:gridCol w="1188720"/>
                <a:gridCol w="7040880"/>
              </a:tblGrid>
              <a:tr h="483325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Recorded label</a:t>
                      </a:r>
                    </a:p>
                  </a:txBody>
                  <a:tcPr marL="109728" marR="91440" marT="45720" marB="36576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Plants</a:t>
                      </a:r>
                    </a:p>
                  </a:txBody>
                  <a:tcPr marL="109728" marR="91440" marT="45720" marB="36576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Genotypes</a:t>
                      </a:r>
                    </a:p>
                  </a:txBody>
                  <a:tcPr marL="109728" marR="91440" marT="45720" marB="36576">
                    <a:solidFill>
                      <a:srgbClr val="1732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Status in this analysis</a:t>
                      </a:r>
                    </a:p>
                  </a:txBody>
                  <a:tcPr marL="109728" marR="91440" marT="45720" marB="36576">
                    <a:solidFill>
                      <a:srgbClr val="17324D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0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60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Categorical; not confirmed control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50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59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Categorical; meaning/unit unconfirmed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100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59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Categorical; meaning/unit unconfirmed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200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59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Categorical; meaning/unit unconfirmed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500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60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Categorical; meaning/unit unconfirmed</a:t>
                      </a:r>
                    </a:p>
                  </a:txBody>
                  <a:tcPr marL="109728" marR="91440" marT="45720" marB="36576">
                    <a:solidFill>
                      <a:srgbClr val="E5F1F3"/>
                    </a:solidFill>
                  </a:tcPr>
                </a:tc>
              </a:tr>
              <a:tr h="48333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1000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60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12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263746"/>
                          </a:solidFill>
                          <a:latin typeface="Aptos"/>
                        </a:defRPr>
                      </a:pPr>
                      <a:r>
                        <a:t>Categorical; meaning/unit unconfirmed</a:t>
                      </a:r>
                    </a:p>
                  </a:txBody>
                  <a:tcPr marL="109728" marR="91440" marT="45720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1520" y="5166360"/>
            <a:ext cx="237744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1">
                <a:solidFill>
                  <a:srgbClr val="087E8B"/>
                </a:solidFill>
                <a:latin typeface="Aptos"/>
              </a:defRPr>
            </a:pPr>
            <a:r>
              <a:t>DESIGN UNITS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504688"/>
            <a:ext cx="246888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700" b="1">
                <a:solidFill>
                  <a:srgbClr val="17324D"/>
                </a:solidFill>
                <a:latin typeface="Aptos"/>
              </a:defRPr>
            </a:pPr>
            <a:r>
              <a:t>359 plants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74720" y="5166360"/>
            <a:ext cx="237744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1">
                <a:solidFill>
                  <a:srgbClr val="087E8B"/>
                </a:solidFill>
                <a:latin typeface="Aptos"/>
              </a:defRPr>
            </a:pPr>
            <a:r>
              <a:t>GENOTYPES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74720" y="5504688"/>
            <a:ext cx="246888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700" b="1">
                <a:solidFill>
                  <a:srgbClr val="17324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5166360"/>
            <a:ext cx="237744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1">
                <a:solidFill>
                  <a:srgbClr val="087E8B"/>
                </a:solidFill>
                <a:latin typeface="Aptos"/>
              </a:defRPr>
            </a:pPr>
            <a:r>
              <a:t>CELLS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7920" y="5504688"/>
            <a:ext cx="246888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700" b="1">
                <a:solidFill>
                  <a:srgbClr val="17324D"/>
                </a:solidFill>
                <a:latin typeface="Aptos"/>
              </a:defRPr>
            </a:pPr>
            <a:r>
              <a:t>72 × 4–5 plants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0" y="5166360"/>
            <a:ext cx="237744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1">
                <a:solidFill>
                  <a:srgbClr val="087E8B"/>
                </a:solidFill>
                <a:latin typeface="Aptos"/>
              </a:defRPr>
            </a:pPr>
            <a:r>
              <a:t>ROUNDS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5504688"/>
            <a:ext cx="246888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700" b="1">
                <a:solidFill>
                  <a:srgbClr val="17324D"/>
                </a:solidFill>
                <a:latin typeface="Aptos"/>
              </a:defRPr>
            </a:pPr>
            <a:r>
              <a:t>22 dates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What was measured—and what it is not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22 rounds • 2026-04-08 to 2026-05-07 • timestamps have no UTC offset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828800"/>
            <a:ext cx="2743200" cy="1874519"/>
          </a:xfrm>
          <a:prstGeom prst="rect">
            <a:avLst/>
          </a:prstGeom>
          <a:solidFill>
            <a:srgbClr val="FFFFFF"/>
          </a:solidFill>
          <a:ln>
            <a:solidFill>
              <a:srgbClr val="CF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11680"/>
            <a:ext cx="54864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087E8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450592"/>
            <a:ext cx="237744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100" b="1">
                <a:solidFill>
                  <a:srgbClr val="17324D"/>
                </a:solidFill>
                <a:latin typeface="Aptos"/>
              </a:defRPr>
            </a:pPr>
            <a:r>
              <a:t>S3D 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926080"/>
            <a:ext cx="2377440" cy="6400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359 plants</a:t>
            </a:r>
            <a:br/>
            <a:r>
              <a:t>12 genotypes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39" y="2487168"/>
            <a:ext cx="41148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2300" b="1">
                <a:solidFill>
                  <a:srgbClr val="087E8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77639" y="1828800"/>
            <a:ext cx="2743200" cy="1874519"/>
          </a:xfrm>
          <a:prstGeom prst="rect">
            <a:avLst/>
          </a:prstGeom>
          <a:solidFill>
            <a:srgbClr val="FFFFFF"/>
          </a:solidFill>
          <a:ln>
            <a:solidFill>
              <a:srgbClr val="CF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60520" y="2011680"/>
            <a:ext cx="54864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087E8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60520" y="2450592"/>
            <a:ext cx="237744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100" b="1">
                <a:solidFill>
                  <a:srgbClr val="17324D"/>
                </a:solidFill>
                <a:latin typeface="Aptos"/>
              </a:defRPr>
            </a:pPr>
            <a:r>
              <a:t>Two features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60520" y="2926080"/>
            <a:ext cx="2377440" cy="6400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Projected area</a:t>
            </a:r>
            <a:br/>
            <a:r>
              <a:t>mm²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59" y="2487168"/>
            <a:ext cx="41148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2300" b="1">
                <a:solidFill>
                  <a:srgbClr val="087E8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23760" y="1828800"/>
            <a:ext cx="2743200" cy="1874519"/>
          </a:xfrm>
          <a:prstGeom prst="rect">
            <a:avLst/>
          </a:prstGeom>
          <a:solidFill>
            <a:srgbClr val="FFFFFF"/>
          </a:solidFill>
          <a:ln>
            <a:solidFill>
              <a:srgbClr val="CFDE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06640" y="2011680"/>
            <a:ext cx="54864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087E8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0" y="2450592"/>
            <a:ext cx="237744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100" b="1">
                <a:solidFill>
                  <a:srgbClr val="17324D"/>
                </a:solidFill>
                <a:latin typeface="Aptos"/>
              </a:defRPr>
            </a:pPr>
            <a:r>
              <a:t>Vendor proxy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06640" y="2926080"/>
            <a:ext cx="2377440" cy="6400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Height × area</a:t>
            </a:r>
            <a:br/>
            <a:r>
              <a:t>mm³; not mass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251960"/>
            <a:ext cx="1033272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700" b="1">
                <a:solidFill>
                  <a:srgbClr val="17324D"/>
                </a:solidFill>
                <a:latin typeface="Aptos"/>
              </a:defRPr>
            </a:pPr>
            <a:r>
              <a:t>Processing: plant × date × trait summaries; repeated same-day scans averaged before trajectories/slopes.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515600" cy="7772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500" b="0">
                <a:solidFill>
                  <a:srgbClr val="536273"/>
                </a:solidFill>
                <a:latin typeface="Aptos"/>
              </a:defRPr>
            </a:pPr>
            <a:r>
              <a:t>7,794 plant-date-trait rows after selection. Feature QC flags are empty; no rows excluded. Five exact-zero area values and source outliers retained.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Projected area: trajectories vary across labels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Median with IQR (25th–75th percentile); full observed date range retained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04</a:t>
            </a:r>
          </a:p>
        </p:txBody>
      </p:sp>
      <p:pic>
        <p:nvPicPr>
          <p:cNvPr id="7" name="Picture 6" descr="projected_area_small_multiples_i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5880"/>
            <a:ext cx="7589520" cy="3794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75320" y="1572768"/>
            <a:ext cx="324612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100" b="1">
                <a:solidFill>
                  <a:srgbClr val="087E8B"/>
                </a:solidFill>
                <a:latin typeface="Aptos"/>
              </a:defRPr>
            </a:pPr>
            <a:r>
              <a:t>READOUT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1938528"/>
            <a:ext cx="3154680" cy="12344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000" b="1">
                <a:solidFill>
                  <a:srgbClr val="17324D"/>
                </a:solidFill>
                <a:latin typeface="Aptos"/>
              </a:defRPr>
            </a:pPr>
            <a:r>
              <a:t>No consistent penalty pattern is evident in these descriptive trajectories.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3429000"/>
            <a:ext cx="3108960" cy="11430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500" b="0">
                <a:solidFill>
                  <a:srgbClr val="263746"/>
                </a:solidFill>
                <a:latin typeface="Aptos"/>
              </a:defRPr>
            </a:pPr>
            <a:r>
              <a:t>Wide within-label spread; sample counts vary by date. IQR is not a confidence interval.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75320" y="4892040"/>
            <a:ext cx="3063240" cy="301752"/>
          </a:xfrm>
          <a:prstGeom prst="roundRect">
            <a:avLst/>
          </a:prstGeom>
          <a:solidFill>
            <a:srgbClr val="E5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87E8B"/>
                </a:solidFill>
              </a:defRPr>
            </a:pPr>
            <a:r>
              <a:t>labels remain categorical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Per-plant area slopes: all IQRs cross zero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Median and IQR of plant-level linear slopes (mm²/day); plant is replication unit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7202978" y="1645920"/>
            <a:ext cx="22860" cy="3794760"/>
          </a:xfrm>
          <a:prstGeom prst="rect">
            <a:avLst/>
          </a:prstGeom>
          <a:solidFill>
            <a:srgbClr val="BE75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1463040" cy="29260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1">
                <a:solidFill>
                  <a:srgbClr val="17324D"/>
                </a:solidFill>
                <a:latin typeface="Aptos"/>
              </a:defRPr>
            </a:pPr>
            <a:r>
              <a:t>Label 0</a:t>
            </a:r>
          </a:p>
        </p:txBody>
      </p:sp>
      <p:sp>
        <p:nvSpPr>
          <p:cNvPr id="9" name="Rectangle 8"/>
          <p:cNvSpPr/>
          <p:nvPr/>
        </p:nvSpPr>
        <p:spPr>
          <a:xfrm>
            <a:off x="4242616" y="2084831"/>
            <a:ext cx="4334605" cy="5029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42492" y="2029967"/>
            <a:ext cx="128016" cy="128016"/>
          </a:xfrm>
          <a:prstGeom prst="ellipse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0" y="1965960"/>
            <a:ext cx="914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17324D"/>
                </a:solidFill>
                <a:latin typeface="Aptos"/>
              </a:defRPr>
            </a:pPr>
            <a:r>
              <a:t>-4.0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532888"/>
            <a:ext cx="1463040" cy="29260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1">
                <a:solidFill>
                  <a:srgbClr val="17324D"/>
                </a:solidFill>
                <a:latin typeface="Aptos"/>
              </a:defRPr>
            </a:pPr>
            <a:r>
              <a:t>Label 50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20122" y="2651760"/>
            <a:ext cx="3979273" cy="5029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58357" y="2596896"/>
            <a:ext cx="128016" cy="128016"/>
          </a:xfrm>
          <a:prstGeom prst="ellipse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0" y="2532888"/>
            <a:ext cx="914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17324D"/>
                </a:solidFill>
                <a:latin typeface="Aptos"/>
              </a:defRPr>
            </a:pPr>
            <a:r>
              <a:t>+7.1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099815"/>
            <a:ext cx="1463040" cy="29260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1">
                <a:solidFill>
                  <a:srgbClr val="17324D"/>
                </a:solidFill>
                <a:latin typeface="Aptos"/>
              </a:defRPr>
            </a:pPr>
            <a:r>
              <a:t>Label 100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39829" y="3218687"/>
            <a:ext cx="4469233" cy="5029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157577" y="3163823"/>
            <a:ext cx="128016" cy="128016"/>
          </a:xfrm>
          <a:prstGeom prst="ellipse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0" y="3099815"/>
            <a:ext cx="914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17324D"/>
                </a:solidFill>
                <a:latin typeface="Aptos"/>
              </a:defRPr>
            </a:pPr>
            <a:r>
              <a:t>-13.3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3666744"/>
            <a:ext cx="1463040" cy="29260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1">
                <a:solidFill>
                  <a:srgbClr val="17324D"/>
                </a:solidFill>
                <a:latin typeface="Aptos"/>
              </a:defRPr>
            </a:pPr>
            <a:r>
              <a:t>Label 200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23808" y="3785615"/>
            <a:ext cx="4795138" cy="5029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298092" y="3730752"/>
            <a:ext cx="128016" cy="128016"/>
          </a:xfrm>
          <a:prstGeom prst="ellipse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972800" y="3666744"/>
            <a:ext cx="914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17324D"/>
                </a:solidFill>
                <a:latin typeface="Aptos"/>
              </a:defRPr>
            </a:pPr>
            <a:r>
              <a:t>-11.4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233672"/>
            <a:ext cx="1463040" cy="29260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1">
                <a:solidFill>
                  <a:srgbClr val="17324D"/>
                </a:solidFill>
                <a:latin typeface="Aptos"/>
              </a:defRPr>
            </a:pPr>
            <a:r>
              <a:t>Label 500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801514" y="4352544"/>
            <a:ext cx="3568766" cy="5029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56678" y="4297680"/>
            <a:ext cx="128016" cy="128016"/>
          </a:xfrm>
          <a:prstGeom prst="ellipse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972800" y="4233672"/>
            <a:ext cx="914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17324D"/>
                </a:solidFill>
                <a:latin typeface="Aptos"/>
              </a:defRPr>
            </a:pPr>
            <a:r>
              <a:t>+1.6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4800600"/>
            <a:ext cx="1463040" cy="29260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1">
                <a:solidFill>
                  <a:srgbClr val="17324D"/>
                </a:solidFill>
                <a:latin typeface="Aptos"/>
              </a:defRPr>
            </a:pPr>
            <a:r>
              <a:t>Label 1000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65838" y="4919472"/>
            <a:ext cx="5100444" cy="5029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40753" y="4864608"/>
            <a:ext cx="128016" cy="128016"/>
          </a:xfrm>
          <a:prstGeom prst="ellipse">
            <a:avLst/>
          </a:prstGeom>
          <a:solidFill>
            <a:srgbClr val="1732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972800" y="4800600"/>
            <a:ext cx="914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17324D"/>
                </a:solidFill>
                <a:latin typeface="Aptos"/>
              </a:defRPr>
            </a:pPr>
            <a:r>
              <a:t>+8.2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95996" y="5715000"/>
            <a:ext cx="548640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000" b="0">
                <a:solidFill>
                  <a:srgbClr val="536273"/>
                </a:solidFill>
                <a:latin typeface="Aptos"/>
              </a:defRPr>
            </a:pPr>
            <a:r>
              <a:t>-50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74378" y="5715000"/>
            <a:ext cx="548640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000" b="0">
                <a:solidFill>
                  <a:srgbClr val="536273"/>
                </a:solidFill>
                <a:latin typeface="Aptos"/>
              </a:defRPr>
            </a:pPr>
            <a:r>
              <a:t>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52760" y="5715000"/>
            <a:ext cx="548640" cy="2286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000" b="0">
                <a:solidFill>
                  <a:srgbClr val="536273"/>
                </a:solidFill>
                <a:latin typeface="Aptos"/>
              </a:defRPr>
            </a:pPr>
            <a:r>
              <a:t>50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1520" y="5989320"/>
            <a:ext cx="10058400" cy="2743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0">
                <a:solidFill>
                  <a:srgbClr val="536273"/>
                </a:solidFill>
                <a:latin typeface="Aptos"/>
              </a:defRPr>
            </a:pPr>
            <a:r>
              <a:t>Ranges show 25th–75th percentile across plants—not confidence intervals or treatment-effect estimates.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The vendor proxy breaks sharply early in the series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Digital biomass is vendor height × area (mm³), not measured plant mass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06</a:t>
            </a:r>
          </a:p>
        </p:txBody>
      </p:sp>
      <p:pic>
        <p:nvPicPr>
          <p:cNvPr id="7" name="Picture 6" descr="digital_biomass_proxy_small_multiples_i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25880"/>
            <a:ext cx="7589520" cy="3794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75320" y="1508760"/>
            <a:ext cx="320040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100" b="1">
                <a:solidFill>
                  <a:srgbClr val="087E8B"/>
                </a:solidFill>
                <a:latin typeface="Aptos"/>
              </a:defRPr>
            </a:pPr>
            <a:r>
              <a:t>OBSERVED DISCORDANCE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1901952"/>
            <a:ext cx="3200400" cy="10972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800" b="1">
                <a:solidFill>
                  <a:srgbClr val="17324D"/>
                </a:solidFill>
                <a:latin typeface="Aptos"/>
              </a:defRPr>
            </a:pPr>
            <a:r>
              <a:t>Proxy median</a:t>
            </a:r>
            <a:br/>
            <a:r>
              <a:t>44,553 → 20,820.85 mm³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3200400"/>
            <a:ext cx="3200400" cy="10515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800" b="1">
                <a:solidFill>
                  <a:srgbClr val="17324D"/>
                </a:solidFill>
                <a:latin typeface="Aptos"/>
              </a:defRPr>
            </a:pPr>
            <a:r>
              <a:t>Area median</a:t>
            </a:r>
            <a:br/>
            <a:r>
              <a:t>174 → 2,164.5 mm²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320" y="4526280"/>
            <a:ext cx="3108960" cy="8229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400" b="0">
                <a:solidFill>
                  <a:srgbClr val="536273"/>
                </a:solidFill>
                <a:latin typeface="Aptos"/>
              </a:defRPr>
            </a:pPr>
            <a:r>
              <a:t>April 10 → April 14. Cause is not established by exported QC/status.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Paired dates tell a discordant measurement story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r>
              <a:rPr sz="1000">
                <a:latin typeface="Aptos"/>
              </a:rPr>
              <a:t>Overall date medians above; paired within-plant changes below (n=108 matched plants)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1325880" cy="301752"/>
          </a:xfrm>
          <a:prstGeom prst="roundRect">
            <a:avLst/>
          </a:prstGeom>
          <a:solidFill>
            <a:srgbClr val="E5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87E8B"/>
                </a:solidFill>
              </a:defRPr>
            </a:pPr>
            <a:r>
              <a:t>PROXY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965960"/>
            <a:ext cx="4846320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900" b="1">
                <a:solidFill>
                  <a:srgbClr val="17324D"/>
                </a:solidFill>
                <a:latin typeface="Aptos"/>
              </a:defRPr>
            </a:pPr>
            <a:r>
              <a:t>Digital-biomass proxy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651760"/>
            <a:ext cx="173736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800" b="1">
                <a:solidFill>
                  <a:srgbClr val="536273"/>
                </a:solidFill>
                <a:latin typeface="Aptos"/>
              </a:defRPr>
            </a:pPr>
            <a:r>
              <a:t>44,553 mm³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97480" y="2587752"/>
            <a:ext cx="59436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2500" b="1">
                <a:solidFill>
                  <a:srgbClr val="087E8B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651760"/>
            <a:ext cx="182880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800" b="1">
                <a:solidFill>
                  <a:srgbClr val="17324D"/>
                </a:solidFill>
                <a:latin typeface="Aptos"/>
              </a:defRPr>
            </a:pPr>
            <a:r>
              <a:t>20,820.85 mm³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37560"/>
            <a:ext cx="466344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600" b="1">
                <a:solidFill>
                  <a:srgbClr val="087E8B"/>
                </a:solidFill>
                <a:latin typeface="Aptos"/>
              </a:defRPr>
            </a:pPr>
            <a:r>
              <a:t>−33,240.65 mm³ median paired change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1508760"/>
            <a:ext cx="1325880" cy="301752"/>
          </a:xfrm>
          <a:prstGeom prst="roundRect">
            <a:avLst/>
          </a:prstGeom>
          <a:solidFill>
            <a:srgbClr val="E5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17324D"/>
                </a:solidFill>
              </a:defRPr>
            </a:pPr>
            <a:r>
              <a:t>AREA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965960"/>
            <a:ext cx="4846320" cy="38404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900" b="1">
                <a:solidFill>
                  <a:srgbClr val="17324D"/>
                </a:solidFill>
                <a:latin typeface="Aptos"/>
              </a:defRPr>
            </a:pPr>
            <a:r>
              <a:t>Projected area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2651760"/>
            <a:ext cx="173736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800" b="1">
                <a:solidFill>
                  <a:srgbClr val="536273"/>
                </a:solidFill>
                <a:latin typeface="Aptos"/>
              </a:defRPr>
            </a:pPr>
            <a:r>
              <a:t>174 mm²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587752"/>
            <a:ext cx="59436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2500" b="1">
                <a:solidFill>
                  <a:srgbClr val="17324D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0" y="2651760"/>
            <a:ext cx="182880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800" b="1">
                <a:solidFill>
                  <a:srgbClr val="17324D"/>
                </a:solidFill>
                <a:latin typeface="Aptos"/>
              </a:defRPr>
            </a:pPr>
            <a:r>
              <a:t>2,164.5 mm²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3640" y="3337560"/>
            <a:ext cx="466344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600" b="1">
                <a:solidFill>
                  <a:srgbClr val="17324D"/>
                </a:solidFill>
                <a:latin typeface="Aptos"/>
              </a:defRPr>
            </a:pPr>
            <a:r>
              <a:t>+889.5 mm² median paired change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463040"/>
            <a:ext cx="18288" cy="2880360"/>
          </a:xfrm>
          <a:prstGeom prst="rect">
            <a:avLst/>
          </a:prstGeom>
          <a:solidFill>
            <a:srgbClr val="D2DC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800600"/>
            <a:ext cx="10515600" cy="6858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 algn="ctr">
              <a:defRPr sz="1700" b="1">
                <a:solidFill>
                  <a:srgbClr val="17324D"/>
                </a:solidFill>
                <a:latin typeface="Aptos"/>
              </a:defRPr>
            </a:pPr>
            <a:r>
              <a:t>Interpretation: proxy and area move in opposite directions. This is a quality/measurement question—not evidence of biological biomass loss.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Separate what is observed from what remains unknown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Use the evidence to target follow-up; do not fill metadata gaps with assumptions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02920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087E8B"/>
                </a:solidFill>
                <a:latin typeface="Aptos"/>
              </a:defRPr>
            </a:pPr>
            <a:r>
              <a:t>SUPPORTED BY SAVED EXPORT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093976"/>
            <a:ext cx="201168" cy="201168"/>
          </a:xfrm>
          <a:prstGeom prst="ellipse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5568" y="2057400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359 plants; 12 genotypes; six labels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2843784"/>
            <a:ext cx="201168" cy="201168"/>
          </a:xfrm>
          <a:prstGeom prst="ellipse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2807208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22 rounds; 7,794 rows after selection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" y="3593591"/>
            <a:ext cx="201168" cy="201168"/>
          </a:xfrm>
          <a:prstGeom prst="ellipse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15568" y="3557015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No QC exclusions; five area zeros retained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343400"/>
            <a:ext cx="201168" cy="201168"/>
          </a:xfrm>
          <a:prstGeom prst="ellipse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15568" y="4306824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Area slope IQR spans zero for every label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1463040"/>
            <a:ext cx="5029200" cy="3657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BE751C"/>
                </a:solidFill>
                <a:latin typeface="Aptos"/>
              </a:defRPr>
            </a:pPr>
            <a:r>
              <a:t>NOT ESTABLISHED</a:t>
            </a:r>
          </a:p>
        </p:txBody>
      </p:sp>
      <p:sp>
        <p:nvSpPr>
          <p:cNvPr id="17" name="Oval 16"/>
          <p:cNvSpPr/>
          <p:nvPr/>
        </p:nvSpPr>
        <p:spPr>
          <a:xfrm>
            <a:off x="6263640" y="2093976"/>
            <a:ext cx="201168" cy="201168"/>
          </a:xfrm>
          <a:prstGeom prst="ellipse">
            <a:avLst/>
          </a:prstGeom>
          <a:solidFill>
            <a:srgbClr val="BE75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7688" y="2057400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Which labels represent nickel</a:t>
            </a:r>
          </a:p>
        </p:txBody>
      </p:sp>
      <p:sp>
        <p:nvSpPr>
          <p:cNvPr id="19" name="Oval 18"/>
          <p:cNvSpPr/>
          <p:nvPr/>
        </p:nvSpPr>
        <p:spPr>
          <a:xfrm>
            <a:off x="6263640" y="2843784"/>
            <a:ext cx="201168" cy="201168"/>
          </a:xfrm>
          <a:prstGeom prst="ellipse">
            <a:avLst/>
          </a:prstGeom>
          <a:solidFill>
            <a:srgbClr val="BE75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647688" y="2807208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Dose unit or concentration convention</a:t>
            </a:r>
          </a:p>
        </p:txBody>
      </p:sp>
      <p:sp>
        <p:nvSpPr>
          <p:cNvPr id="21" name="Oval 20"/>
          <p:cNvSpPr/>
          <p:nvPr/>
        </p:nvSpPr>
        <p:spPr>
          <a:xfrm>
            <a:off x="6263640" y="3593591"/>
            <a:ext cx="201168" cy="201168"/>
          </a:xfrm>
          <a:prstGeom prst="ellipse">
            <a:avLst/>
          </a:prstGeom>
          <a:solidFill>
            <a:srgbClr val="BE75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47688" y="3557015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Whether any label is the control</a:t>
            </a:r>
          </a:p>
        </p:txBody>
      </p:sp>
      <p:sp>
        <p:nvSpPr>
          <p:cNvPr id="23" name="Oval 22"/>
          <p:cNvSpPr/>
          <p:nvPr/>
        </p:nvSpPr>
        <p:spPr>
          <a:xfrm>
            <a:off x="6263640" y="4343400"/>
            <a:ext cx="201168" cy="201168"/>
          </a:xfrm>
          <a:prstGeom prst="ellipse">
            <a:avLst/>
          </a:prstGeom>
          <a:solidFill>
            <a:srgbClr val="BE75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47688" y="4306824"/>
            <a:ext cx="4572000" cy="566928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Cause of April 10–14 proxy discontinuity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6DD0CC"/>
                </a:solidFill>
                <a:latin typeface="Aptos"/>
              </a:defRPr>
            </a:pPr>
            <a:r>
              <a:t>DECISION  /  RESEARCH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51560"/>
            <a:ext cx="10332720" cy="6858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ptos"/>
              </a:defRPr>
            </a:pPr>
            <a:r>
              <a:t>Do not make a nickel growth claim yet.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965960"/>
            <a:ext cx="10241280" cy="5486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200" b="1">
                <a:solidFill>
                  <a:srgbClr val="D0E7E7"/>
                </a:solidFill>
                <a:latin typeface="Aptos"/>
              </a:defRPr>
            </a:pPr>
            <a:r>
              <a:t>Biological effect = UNDETERMINED from this export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3154680"/>
            <a:ext cx="3154680" cy="1600200"/>
          </a:xfrm>
          <a:prstGeom prst="rect">
            <a:avLst/>
          </a:prstGeom>
          <a:solidFill>
            <a:srgbClr val="26445B"/>
          </a:solidFill>
          <a:ln>
            <a:solidFill>
              <a:srgbClr val="4D6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" y="3310128"/>
            <a:ext cx="50292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6DD0CC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3675887"/>
            <a:ext cx="283464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Verify treatment mapping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4142232"/>
            <a:ext cx="278892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0">
                <a:solidFill>
                  <a:srgbClr val="DCE6EC"/>
                </a:solidFill>
                <a:latin typeface="Aptos"/>
              </a:defRPr>
            </a:pPr>
            <a:r>
              <a:t>Owner confirms identity, control, units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3154680"/>
            <a:ext cx="3154680" cy="1600200"/>
          </a:xfrm>
          <a:prstGeom prst="rect">
            <a:avLst/>
          </a:prstGeom>
          <a:solidFill>
            <a:srgbClr val="26445B"/>
          </a:solidFill>
          <a:ln>
            <a:solidFill>
              <a:srgbClr val="4D6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5152" y="3310128"/>
            <a:ext cx="50292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6DD0CC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5152" y="3675887"/>
            <a:ext cx="283464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Resolve proxy discontinuity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4142232"/>
            <a:ext cx="278892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0">
                <a:solidFill>
                  <a:srgbClr val="DCE6EC"/>
                </a:solidFill>
                <a:latin typeface="Aptos"/>
              </a:defRPr>
            </a:pPr>
            <a:r>
              <a:t>APPL/S3D review of acquisition and analysis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3154680"/>
            <a:ext cx="3154680" cy="1600200"/>
          </a:xfrm>
          <a:prstGeom prst="rect">
            <a:avLst/>
          </a:prstGeom>
          <a:solidFill>
            <a:srgbClr val="26445B"/>
          </a:solidFill>
          <a:ln>
            <a:solidFill>
              <a:srgbClr val="4D6E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11312" y="3310128"/>
            <a:ext cx="502920" cy="3200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300" b="1">
                <a:solidFill>
                  <a:srgbClr val="6DD0CC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11312" y="3675887"/>
            <a:ext cx="2834640" cy="4114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t>Then estimate response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312" y="4142232"/>
            <a:ext cx="2788920" cy="4572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0">
                <a:solidFill>
                  <a:srgbClr val="DCE6EC"/>
                </a:solidFill>
                <a:latin typeface="Aptos"/>
              </a:defRPr>
            </a:pPr>
            <a:r>
              <a:t>Genotype-aware repeated-measures analysis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257800"/>
            <a:ext cx="1005840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700" b="1">
                <a:solidFill>
                  <a:srgbClr val="6DD0CC"/>
                </a:solidFill>
                <a:latin typeface="Aptos"/>
              </a:defRPr>
            </a:pPr>
            <a:r>
              <a:t>Decision gate: proceed to biological interpretation only after label semantics and proxy quality are resolved.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Owner questions that unblock the next analysis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Discussion / assign follow-up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1508760" cy="301752"/>
          </a:xfrm>
          <a:prstGeom prst="roundRect">
            <a:avLst/>
          </a:prstGeom>
          <a:solidFill>
            <a:srgbClr val="E5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87E8B"/>
                </a:solidFill>
              </a:defRPr>
            </a:pPr>
            <a:r>
              <a:t>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6040" y="1399032"/>
            <a:ext cx="85953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000" b="1">
                <a:solidFill>
                  <a:srgbClr val="17324D"/>
                </a:solidFill>
                <a:latin typeface="Aptos"/>
              </a:defRPr>
            </a:pPr>
            <a:r>
              <a:t>Which recorded labels map to nickel, control and what dose units?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350008"/>
            <a:ext cx="10698480" cy="16459"/>
          </a:xfrm>
          <a:prstGeom prst="rect">
            <a:avLst/>
          </a:prstGeom>
          <a:solidFill>
            <a:srgbClr val="DA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240" y="2743200"/>
            <a:ext cx="1508760" cy="301752"/>
          </a:xfrm>
          <a:prstGeom prst="roundRect">
            <a:avLst/>
          </a:prstGeom>
          <a:solidFill>
            <a:srgbClr val="E5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87E8B"/>
                </a:solidFill>
              </a:defRPr>
            </a:pPr>
            <a:r>
              <a:t>MEASUREMENT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6040" y="2724912"/>
            <a:ext cx="85953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000" b="1">
                <a:solidFill>
                  <a:srgbClr val="17324D"/>
                </a:solidFill>
                <a:latin typeface="Aptos"/>
              </a:defRPr>
            </a:pPr>
            <a:r>
              <a:t>What changed between April 10 and April 14 in S3D acquisition or processing?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675887"/>
            <a:ext cx="10698480" cy="16459"/>
          </a:xfrm>
          <a:prstGeom prst="rect">
            <a:avLst/>
          </a:prstGeom>
          <a:solidFill>
            <a:srgbClr val="DAE2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4069080"/>
            <a:ext cx="1508760" cy="301752"/>
          </a:xfrm>
          <a:prstGeom prst="roundRect">
            <a:avLst/>
          </a:prstGeom>
          <a:solidFill>
            <a:srgbClr val="E5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87E8B"/>
                </a:solidFill>
              </a:defRPr>
            </a:pPr>
            <a:r>
              <a:t>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4050792"/>
            <a:ext cx="859536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000" b="1">
                <a:solidFill>
                  <a:srgbClr val="17324D"/>
                </a:solidFill>
                <a:latin typeface="Aptos"/>
              </a:defRPr>
            </a:pPr>
            <a:r>
              <a:t>What timezone applies to timestamp strings; are cross-sensor joins valid?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50292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2600" b="1">
                <a:solidFill>
                  <a:srgbClr val="17324D"/>
                </a:solidFill>
                <a:latin typeface="Aptos"/>
              </a:defRPr>
            </a:pPr>
            <a:r>
              <a:t>Source basis and quality guardrails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896112"/>
            <a:ext cx="11155680" cy="22860"/>
          </a:xfrm>
          <a:prstGeom prst="rect">
            <a:avLst/>
          </a:prstGeom>
          <a:solidFill>
            <a:srgbClr val="D1D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41832"/>
            <a:ext cx="10972800" cy="25603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000" b="0">
                <a:solidFill>
                  <a:srgbClr val="536273"/>
                </a:solidFill>
                <a:latin typeface="Aptos"/>
              </a:defRPr>
            </a:pPr>
            <a:r>
              <a:t>Backup / provenance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6556248"/>
            <a:ext cx="9144000" cy="16459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800" b="1">
                <a:solidFill>
                  <a:srgbClr val="536273"/>
                </a:solidFill>
                <a:latin typeface="Aptos"/>
              </a:defRPr>
            </a:pPr>
            <a:r>
              <a:t>OPAL 1  /  EXPERIMENT 67  /  EXPLORATORY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6537960"/>
            <a:ext cx="457200" cy="18288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900" b="1">
                <a:solidFill>
                  <a:srgbClr val="087E8B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5120640" cy="34747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087E8B"/>
                </a:solidFill>
                <a:latin typeface="Aptos"/>
              </a:defRPr>
            </a:pPr>
            <a:r>
              <a:t>ANALYSIS INPUTS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847088"/>
            <a:ext cx="4937760" cy="214884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Reviewed meeting summary</a:t>
            </a:r>
            <a:br/>
            <a:r>
              <a:t>Detailed exploratory report</a:t>
            </a:r>
            <a:br/>
            <a:r>
              <a:t>Analysis metadata and saved summary tables</a:t>
            </a:r>
            <a:br/>
            <a:r>
              <a:t>Existing projected-area and digital-proxy figures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1417320"/>
            <a:ext cx="5120640" cy="347472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1">
                <a:solidFill>
                  <a:srgbClr val="BE751C"/>
                </a:solidFill>
                <a:latin typeface="Aptos"/>
              </a:defRPr>
            </a:pPr>
            <a:r>
              <a:t>INTERPRETATION LIMITS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0" y="1847088"/>
            <a:ext cx="5029200" cy="228600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600" b="0">
                <a:solidFill>
                  <a:srgbClr val="263746"/>
                </a:solidFill>
                <a:latin typeface="Aptos"/>
              </a:defRPr>
            </a:pPr>
            <a:r>
              <a:t>IQR = 25th–75th percentile, not CI</a:t>
            </a:r>
            <a:br/>
            <a:r>
              <a:t>Date coverage varies</a:t>
            </a:r>
            <a:br/>
            <a:r>
              <a:t>Source zeros/outliers retained</a:t>
            </a:r>
            <a:br/>
            <a:r>
              <a:t>Timestamps lack UTC offset</a:t>
            </a:r>
            <a:br/>
            <a:r>
              <a:t>No causal or genotype-adjusted estimate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892040"/>
            <a:ext cx="10241280" cy="594360"/>
          </a:xfrm>
          <a:prstGeom prst="rect">
            <a:avLst/>
          </a:prstGeom>
          <a:noFill/>
        </p:spPr>
        <p:txBody>
          <a:bodyPr wrap="square" lIns="18288" rIns="18288" tIns="9144" bIns="9144">
            <a:spAutoFit/>
          </a:bodyPr>
          <a:lstStyle/>
          <a:p>
            <a:pPr>
              <a:defRPr sz="1200" b="0">
                <a:solidFill>
                  <a:srgbClr val="536273"/>
                </a:solidFill>
                <a:latin typeface="Aptos"/>
              </a:defRPr>
            </a:pPr>
            <a:r>
              <a:t>Experiment 67 • APPL-CORE export v6 • source export manifest SHA-256 recorded in analysis: 76bf90275f7a98392fc6d1363b46cc3a28142ebfd219c8705e19636604771757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