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009191"/>
            </a:solidFill>
          </c:spPr>
          <c:cat>
            <c:strRef>
              <c:f>Sheet1!$A$2:$A$4</c:f>
              <c:strCache>
                <c:ptCount val="3"/>
                <c:pt idx="0">
                  <c:v>Station A</c:v>
                </c:pt>
                <c:pt idx="1">
                  <c:v>Station B</c:v>
                </c:pt>
                <c:pt idx="2">
                  <c:v>Station 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17</c:v>
                </c:pt>
                <c:pt idx="2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Follow-up</c:v>
                </c:pt>
              </c:strCache>
            </c:strRef>
          </c:tx>
          <c:spPr>
            <a:solidFill>
              <a:srgbClr val="E8A43A"/>
            </a:solidFill>
          </c:spPr>
          <c:cat>
            <c:strRef>
              <c:f>Sheet1!$A$2:$A$4</c:f>
              <c:strCache>
                <c:ptCount val="3"/>
                <c:pt idx="0">
                  <c:v>Station A</c:v>
                </c:pt>
                <c:pt idx="1">
                  <c:v>Station B</c:v>
                </c:pt>
                <c:pt idx="2">
                  <c:v>Station 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24</c:v>
                </c:pt>
                <c:pt idx="2">
                  <c:v>19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6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t>Value (arbitrary units)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-2068027336"/>
        <c:crosses val="autoZero"/>
      </c:valAx>
    </c:plotArea>
    <c:legend>
      <c:legendPos val="b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Opening: This is a synthetic planning example, not a field trial. The meeting goal is to decide what evidence to collect next. Source: sources/sensor-notes.md and sources/sensor-summary.json.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Clarify evidence scope: only aggregate summaries are supplied. The sample count is reported per station, but no distribution or pairing details are provided. Values have arbitrary units.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chart as a grouped comparison of supplied station summaries. A: 18 to 16; B: 17 to 24; C: 18 to 19 arbitrary units. Each station has 12 readings. The notes explicitly caution that summaries show ordering only and do not explain differences. No uncertainty bars are shown because none were provided.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treat apparent differences as a treatment effect or stable station ranking. Confounding conditions, measurement validity, and uncertainty are undocumented. No raw data are available to inspect dispersion or outliers.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Limitations are directly listed in sensor-notes.md: no raw individual readings, timestamps, calibration records, matched environment, uncertainty estimate, control assignment, or independent replication. Preserve the original source files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with a concrete evidence request. Do not modify original source files. Once received, document a raw-data review and appropriate uncertainty analysis before any causal interpretation. These steps follow the supplied notes; no analysis of raw observations is possible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3000" b="1">
                <a:solidFill>
                  <a:srgbClr val="142A3E"/>
                </a:solidFill>
                <a:latin typeface="Aptos"/>
              </a:defRPr>
            </a:pPr>
            <a:r>
              <a:t>Sensor review | evidence for the next collection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10528"/>
            <a:ext cx="10058400" cy="1828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000" b="0">
                <a:solidFill>
                  <a:srgbClr val="596B78"/>
                </a:solidFill>
                <a:latin typeface="Aptos"/>
              </a:defRPr>
            </a:pPr>
            <a:r>
              <a:t>FICTIONAL SAMPLE DATA • arbitrary units • planning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100" b="1">
                <a:solidFill>
                  <a:srgbClr val="009191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7315200" cy="10972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800" b="1">
                <a:solidFill>
                  <a:srgbClr val="142A3E"/>
                </a:solidFill>
                <a:latin typeface="Aptos"/>
              </a:defRPr>
            </a:pPr>
            <a:r>
              <a:t>Three station summaries show different directions of change.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34640"/>
            <a:ext cx="6583680" cy="100584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200" b="0">
                <a:solidFill>
                  <a:srgbClr val="20313E"/>
                </a:solidFill>
                <a:latin typeface="Aptos"/>
              </a:defRPr>
            </a:pPr>
            <a:r>
              <a:t>The pattern is descriptive—not an explanation. Use it to guide data requests, not to infer a sensor effect.</a:t>
            </a:r>
          </a:p>
        </p:txBody>
      </p:sp>
      <p:sp>
        <p:nvSpPr>
          <p:cNvPr id="8" name="Rectangle 7"/>
          <p:cNvSpPr/>
          <p:nvPr/>
        </p:nvSpPr>
        <p:spPr>
          <a:xfrm>
            <a:off x="9" y="1"/>
            <a:ext cx="3" cy="3"/>
          </a:xfrm>
          <a:prstGeom prst="rect">
            <a:avLst/>
          </a:prstGeom>
          <a:solidFill>
            <a:srgbClr val="142A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49640" y="1828800"/>
            <a:ext cx="2560320" cy="50292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rPr b="1">
                <a:solidFill>
                  <a:srgbClr val="142A3E"/>
                </a:solidFill>
              </a:rPr>
              <a:t>12 readings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9640" y="2514600"/>
            <a:ext cx="2560320" cy="10972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rPr b="1">
                <a:solidFill>
                  <a:srgbClr val="142A3E"/>
                </a:solidFill>
              </a:rPr>
              <a:t>per station</a:t>
            </a:r>
            <a:br/>
            <a:r>
              <a:rPr b="1">
                <a:solidFill>
                  <a:srgbClr val="142A3E"/>
                </a:solidFill>
              </a:rPr>
              <a:t>3 stations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3000" b="1">
                <a:solidFill>
                  <a:srgbClr val="142A3E"/>
                </a:solidFill>
                <a:latin typeface="Aptos"/>
              </a:defRPr>
            </a:pPr>
            <a:r>
              <a:t>What the summaries contain—and what they do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10528"/>
            <a:ext cx="10058400" cy="1828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000" b="0">
                <a:solidFill>
                  <a:srgbClr val="596B78"/>
                </a:solidFill>
                <a:latin typeface="Aptos"/>
              </a:defRPr>
            </a:pPr>
            <a:r>
              <a:t>FICTIONAL SAMPLE DATA • arbitrary units • planning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100" b="1">
                <a:solidFill>
                  <a:srgbClr val="009191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5029200" cy="4114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009191"/>
                </a:solidFill>
                <a:latin typeface="Aptos"/>
              </a:defRPr>
            </a:pPr>
            <a:r>
              <a:t>AVAILABLE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28800"/>
            <a:ext cx="4754880" cy="237744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100" b="0">
                <a:solidFill>
                  <a:srgbClr val="20313E"/>
                </a:solidFill>
                <a:latin typeface="Aptos"/>
              </a:defRPr>
            </a:pPr>
            <a:r>
              <a:t>• Stations A, B and C</a:t>
            </a:r>
            <a:br/>
            <a:r>
              <a:t>• 12 readings per station</a:t>
            </a:r>
            <a:br/>
            <a:r>
              <a:t>• Baseline and follow-up summaries</a:t>
            </a:r>
            <a:br/>
            <a:r>
              <a:t>• Values in arbitrary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325880"/>
            <a:ext cx="4572000" cy="4114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E8A43A"/>
                </a:solidFill>
                <a:latin typeface="Aptos"/>
              </a:defRPr>
            </a:pPr>
            <a:r>
              <a:t>MISSING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4754880" cy="283464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100" b="0">
                <a:solidFill>
                  <a:srgbClr val="20313E"/>
                </a:solidFill>
                <a:latin typeface="Aptos"/>
              </a:defRPr>
            </a:pPr>
            <a:r>
              <a:t>• Raw readings and timestamps</a:t>
            </a:r>
            <a:br/>
            <a:r>
              <a:t>• Calibration records</a:t>
            </a:r>
            <a:br/>
            <a:r>
              <a:t>• Matched environmental conditions</a:t>
            </a:r>
            <a:br/>
            <a:r>
              <a:t>• Uncertainty and independent replication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3000" b="1">
                <a:solidFill>
                  <a:srgbClr val="142A3E"/>
                </a:solidFill>
                <a:latin typeface="Aptos"/>
              </a:defRPr>
            </a:pPr>
            <a:r>
              <a:t>Follow-up values rise at B, dip at A, and edge up at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10528"/>
            <a:ext cx="10058400" cy="1828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000" b="0">
                <a:solidFill>
                  <a:srgbClr val="596B78"/>
                </a:solidFill>
                <a:latin typeface="Aptos"/>
              </a:defRPr>
            </a:pPr>
            <a:r>
              <a:t>FICTIONAL SAMPLE DATA • arbitrary units • planning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100" b="1">
                <a:solidFill>
                  <a:srgbClr val="009191"/>
                </a:solidFill>
                <a:latin typeface="Aptos"/>
              </a:defRPr>
            </a:pPr>
            <a:r>
              <a:t>03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31520" y="1325880"/>
          <a:ext cx="731520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12480" y="1828800"/>
            <a:ext cx="3017520" cy="22860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300" b="1">
                <a:solidFill>
                  <a:srgbClr val="142A3E"/>
                </a:solidFill>
                <a:latin typeface="Aptos"/>
              </a:defRPr>
            </a:pPr>
            <a:r>
              <a:t>A  18 → 16</a:t>
            </a:r>
            <a:br/>
            <a:r>
              <a:t>B  17 → 24</a:t>
            </a:r>
            <a:br/>
            <a:r>
              <a:t>C  18 → 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4251960"/>
            <a:ext cx="3017520" cy="9144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0">
                <a:solidFill>
                  <a:srgbClr val="596B78"/>
                </a:solidFill>
                <a:latin typeface="Aptos"/>
              </a:defRPr>
            </a:pPr>
            <a:r>
              <a:t>Ordering only; no causal inference.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3000" b="1">
                <a:solidFill>
                  <a:srgbClr val="142A3E"/>
                </a:solidFill>
                <a:latin typeface="Aptos"/>
              </a:defRPr>
            </a:pPr>
            <a:r>
              <a:t>The observed ordering is clear; its cause is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10528"/>
            <a:ext cx="10058400" cy="1828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000" b="0">
                <a:solidFill>
                  <a:srgbClr val="596B78"/>
                </a:solidFill>
                <a:latin typeface="Aptos"/>
              </a:defRPr>
            </a:pPr>
            <a:r>
              <a:t>FICTIONAL SAMPLE DATA • arbitrary units • planning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100" b="1">
                <a:solidFill>
                  <a:srgbClr val="009191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4846320" cy="4572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009191"/>
                </a:solidFill>
                <a:latin typeface="Aptos"/>
              </a:defRPr>
            </a:pPr>
            <a:r>
              <a:t>DESCRIPTIVE SIGNAL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65960"/>
            <a:ext cx="4663440" cy="22860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200" b="0">
                <a:solidFill>
                  <a:srgbClr val="142A3E"/>
                </a:solidFill>
                <a:latin typeface="Aptos"/>
              </a:defRPr>
            </a:pPr>
            <a:r>
              <a:t>Station B has the largest follow-up summary (24). A is lower at follow-up; C changes little.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846320" cy="4572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E8A43A"/>
                </a:solidFill>
                <a:latin typeface="Aptos"/>
              </a:defRPr>
            </a:pPr>
            <a:r>
              <a:t>INTERPRETATION BOUNDARY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965960"/>
            <a:ext cx="4846320" cy="283464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200" b="0">
                <a:solidFill>
                  <a:srgbClr val="142A3E"/>
                </a:solidFill>
                <a:latin typeface="Aptos"/>
              </a:defRPr>
            </a:pPr>
            <a:r>
              <a:t>We cannot tell whether differences reflect sensor behavior, timing, environment, calibration, or sampling.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3000" b="1">
                <a:solidFill>
                  <a:srgbClr val="142A3E"/>
                </a:solidFill>
                <a:latin typeface="Aptos"/>
              </a:defRPr>
            </a:pPr>
            <a:r>
              <a:t>Limitations change what we can responsibly conclude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10528"/>
            <a:ext cx="10058400" cy="1828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000" b="0">
                <a:solidFill>
                  <a:srgbClr val="596B78"/>
                </a:solidFill>
                <a:latin typeface="Aptos"/>
              </a:defRPr>
            </a:pPr>
            <a:r>
              <a:t>FICTIONAL SAMPLE DATA • arbitrary units • planning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100" b="1">
                <a:solidFill>
                  <a:srgbClr val="009191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3383280" cy="4572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E8A43A"/>
                </a:solidFill>
                <a:latin typeface="Aptos"/>
              </a:defRPr>
            </a:pPr>
            <a:r>
              <a:t>NO RAW SERIES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20240"/>
            <a:ext cx="3200400" cy="141732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000" b="0">
                <a:solidFill>
                  <a:srgbClr val="20313E"/>
                </a:solidFill>
                <a:latin typeface="Aptos"/>
              </a:defRPr>
            </a:pPr>
            <a:r>
              <a:t>Cannot assess spread, pairing, outliers or time pattern.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4840" y="1417320"/>
            <a:ext cx="3383280" cy="4572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E8A43A"/>
                </a:solidFill>
                <a:latin typeface="Aptos"/>
              </a:defRPr>
            </a:pPr>
            <a:r>
              <a:t>NO CALIBRATION / CONTEXT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1920240"/>
            <a:ext cx="3200400" cy="164592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000" b="0">
                <a:solidFill>
                  <a:srgbClr val="20313E"/>
                </a:solidFill>
                <a:latin typeface="Aptos"/>
              </a:defRPr>
            </a:pPr>
            <a:r>
              <a:t>Cannot verify measurement comparability or account for conditions.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1417320"/>
            <a:ext cx="3383280" cy="4572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700" b="1">
                <a:solidFill>
                  <a:srgbClr val="E8A43A"/>
                </a:solidFill>
                <a:latin typeface="Aptos"/>
              </a:defRPr>
            </a:pPr>
            <a:r>
              <a:t>NO UNCERTAINTY / REPLICATION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1920240"/>
            <a:ext cx="3200400" cy="164592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000" b="0">
                <a:solidFill>
                  <a:srgbClr val="20313E"/>
                </a:solidFill>
                <a:latin typeface="Aptos"/>
              </a:defRPr>
            </a:pPr>
            <a:r>
              <a:t>Cannot quantify precision or generalize beyond these summaries.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709160"/>
            <a:ext cx="10058400" cy="6400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2100" b="1">
                <a:solidFill>
                  <a:srgbClr val="142A3E"/>
                </a:solidFill>
                <a:latin typeface="Aptos"/>
              </a:defRPr>
            </a:pPr>
            <a:r>
              <a:t>Therefore: descriptive comparison only; no confidence intervals or causal claim.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6400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3000" b="1">
                <a:solidFill>
                  <a:srgbClr val="142A3E"/>
                </a:solidFill>
                <a:latin typeface="Aptos"/>
              </a:defRPr>
            </a:pPr>
            <a:r>
              <a:t>Next step: close evidence gaps before interpreting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10528"/>
            <a:ext cx="10058400" cy="1828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000" b="0">
                <a:solidFill>
                  <a:srgbClr val="596B78"/>
                </a:solidFill>
                <a:latin typeface="Aptos"/>
              </a:defRPr>
            </a:pPr>
            <a:r>
              <a:t>FICTIONAL SAMPLE DATA • arbitrary units • planning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100" b="1">
                <a:solidFill>
                  <a:srgbClr val="009191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920240" cy="4114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1">
                <a:solidFill>
                  <a:srgbClr val="009191"/>
                </a:solidFill>
                <a:latin typeface="Aptos"/>
              </a:defRPr>
            </a:pPr>
            <a:r>
              <a:t>1  Request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1508760"/>
            <a:ext cx="8412480" cy="6400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0">
                <a:solidFill>
                  <a:srgbClr val="20313E"/>
                </a:solidFill>
                <a:latin typeface="Aptos"/>
              </a:defRPr>
            </a:pPr>
            <a:r>
              <a:t>Calibration certificates, original timestamped readings, units and matched conditions.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77440"/>
            <a:ext cx="1920240" cy="4114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1">
                <a:solidFill>
                  <a:srgbClr val="009191"/>
                </a:solidFill>
                <a:latin typeface="Aptos"/>
              </a:defRPr>
            </a:pPr>
            <a:r>
              <a:t>2  Review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377440"/>
            <a:ext cx="8412480" cy="6400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0">
                <a:solidFill>
                  <a:srgbClr val="20313E"/>
                </a:solidFill>
                <a:latin typeface="Aptos"/>
              </a:defRPr>
            </a:pPr>
            <a:r>
              <a:t>Inspect raw data; determine whether readings are paired and document exclusions.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520440"/>
            <a:ext cx="1920240" cy="4114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1">
                <a:solidFill>
                  <a:srgbClr val="009191"/>
                </a:solidFill>
                <a:latin typeface="Aptos"/>
              </a:defRPr>
            </a:pPr>
            <a:r>
              <a:t>3  Assess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520440"/>
            <a:ext cx="8412480" cy="6400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0">
                <a:solidFill>
                  <a:srgbClr val="20313E"/>
                </a:solidFill>
                <a:latin typeface="Aptos"/>
              </a:defRPr>
            </a:pPr>
            <a:r>
              <a:t>Compare paired readings where valid; quantify uncertainty and check replication.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663440"/>
            <a:ext cx="1920240" cy="4114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1">
                <a:solidFill>
                  <a:srgbClr val="009191"/>
                </a:solidFill>
                <a:latin typeface="Aptos"/>
              </a:defRPr>
            </a:pPr>
            <a:r>
              <a:t>4  Decide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4663440"/>
            <a:ext cx="8412480" cy="640080"/>
          </a:xfrm>
          <a:prstGeom prst="rect">
            <a:avLst/>
          </a:prstGeom>
          <a:noFill/>
        </p:spPr>
        <p:txBody>
          <a:bodyPr wrap="square" lIns="36576" rIns="36576" tIns="18288">
            <a:spAutoFit/>
          </a:bodyPr>
          <a:lstStyle/>
          <a:p>
            <a:pPr>
              <a:defRPr sz="1900" b="0">
                <a:solidFill>
                  <a:srgbClr val="20313E"/>
                </a:solidFill>
                <a:latin typeface="Aptos"/>
              </a:defRPr>
            </a:pPr>
            <a:r>
              <a:t>Revisit causal interpretation only after the measurement and design gaps are addressed.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